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0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44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06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93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9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0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96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35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2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6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51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00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142984"/>
          </a:xfrm>
        </p:spPr>
        <p:txBody>
          <a:bodyPr/>
          <a:lstStyle/>
          <a:p>
            <a:r>
              <a:rPr lang="en-ZA" b="1" u="sng" dirty="0" smtClean="0"/>
              <a:t>EXPERIMENTS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dirty="0" smtClean="0"/>
              <a:t>We only do an experiment to prove a hypothesis.</a:t>
            </a:r>
          </a:p>
          <a:p>
            <a:pPr algn="ctr">
              <a:buNone/>
            </a:pPr>
            <a:endParaRPr lang="en-ZA" dirty="0" smtClean="0"/>
          </a:p>
          <a:p>
            <a:pPr algn="ctr">
              <a:buNone/>
            </a:pPr>
            <a:r>
              <a:rPr lang="en-ZA" b="1" u="sng" dirty="0" smtClean="0"/>
              <a:t>It ALWAYS has the same sections:</a:t>
            </a:r>
          </a:p>
          <a:p>
            <a:pPr algn="just">
              <a:buNone/>
            </a:pPr>
            <a:r>
              <a:rPr lang="en-ZA" b="1" u="sng" dirty="0" smtClean="0"/>
              <a:t>AIM</a:t>
            </a:r>
            <a:r>
              <a:rPr lang="en-ZA" dirty="0" smtClean="0"/>
              <a:t>:	This is a </a:t>
            </a:r>
            <a:r>
              <a:rPr lang="en-ZA" u="sng" dirty="0" smtClean="0"/>
              <a:t>short</a:t>
            </a:r>
            <a:r>
              <a:rPr lang="en-ZA" dirty="0" smtClean="0"/>
              <a:t> statement telling what you are </a:t>
            </a:r>
            <a:r>
              <a:rPr lang="en-ZA" b="1" dirty="0" smtClean="0"/>
              <a:t>AIMING to PROVE</a:t>
            </a:r>
            <a:r>
              <a:rPr lang="en-ZA" dirty="0" smtClean="0"/>
              <a:t>.</a:t>
            </a:r>
          </a:p>
          <a:p>
            <a:pPr algn="just">
              <a:buNone/>
            </a:pPr>
            <a:r>
              <a:rPr lang="en-ZA" b="1" u="sng" dirty="0" smtClean="0"/>
              <a:t>METHOD</a:t>
            </a:r>
            <a:r>
              <a:rPr lang="en-ZA" dirty="0" smtClean="0"/>
              <a:t>:	This simply tells you (in a numbered step-by-step) what you need to </a:t>
            </a:r>
            <a:r>
              <a:rPr lang="en-ZA" b="1" dirty="0" smtClean="0"/>
              <a:t>DO</a:t>
            </a:r>
            <a:r>
              <a:rPr lang="en-ZA" dirty="0" smtClean="0"/>
              <a:t>. (A diagram </a:t>
            </a:r>
            <a:r>
              <a:rPr lang="en-ZA" u="sng" dirty="0" smtClean="0"/>
              <a:t>can</a:t>
            </a:r>
            <a:r>
              <a:rPr lang="en-ZA" dirty="0" smtClean="0"/>
              <a:t> help clarify what your words have described.)</a:t>
            </a:r>
          </a:p>
          <a:p>
            <a:pPr algn="just">
              <a:buNone/>
            </a:pPr>
            <a:r>
              <a:rPr lang="en-ZA" b="1" u="sng" dirty="0" smtClean="0"/>
              <a:t>RESULT</a:t>
            </a:r>
            <a:r>
              <a:rPr lang="en-ZA" dirty="0" smtClean="0"/>
              <a:t>:	Describes </a:t>
            </a:r>
            <a:r>
              <a:rPr lang="en-ZA" u="sng" dirty="0" smtClean="0"/>
              <a:t>only</a:t>
            </a:r>
            <a:r>
              <a:rPr lang="en-ZA" dirty="0" smtClean="0"/>
              <a:t> what </a:t>
            </a:r>
            <a:r>
              <a:rPr lang="en-ZA" b="1" dirty="0" smtClean="0"/>
              <a:t>HAPPENED</a:t>
            </a:r>
            <a:r>
              <a:rPr lang="en-ZA" dirty="0" smtClean="0"/>
              <a:t>.</a:t>
            </a:r>
          </a:p>
          <a:p>
            <a:pPr algn="just">
              <a:buNone/>
            </a:pPr>
            <a:r>
              <a:rPr lang="en-ZA" b="1" u="sng" dirty="0" smtClean="0"/>
              <a:t>CONCLUSION</a:t>
            </a:r>
            <a:r>
              <a:rPr lang="en-ZA" dirty="0" smtClean="0"/>
              <a:t>:	</a:t>
            </a:r>
            <a:r>
              <a:rPr lang="en-ZA" u="sng" dirty="0" smtClean="0"/>
              <a:t>Briefly</a:t>
            </a:r>
            <a:r>
              <a:rPr lang="en-ZA" dirty="0" smtClean="0"/>
              <a:t> tells what you </a:t>
            </a:r>
            <a:r>
              <a:rPr lang="en-ZA" b="1" dirty="0" smtClean="0"/>
              <a:t>PROVED</a:t>
            </a:r>
            <a:r>
              <a:rPr lang="en-Z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27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en-ZA" b="1" u="sng" dirty="0" smtClean="0"/>
              <a:t>WHY DO WE DO THE STARCH TEST?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ZA" dirty="0" smtClean="0"/>
              <a:t>Experiment 1 shows how you test the leaf for the presence of starch. (The Starch Test.)</a:t>
            </a:r>
          </a:p>
          <a:p>
            <a:pPr algn="just"/>
            <a:r>
              <a:rPr lang="en-ZA" dirty="0" smtClean="0"/>
              <a:t>Experiments 2, 3, and 4 all </a:t>
            </a:r>
            <a:r>
              <a:rPr lang="en-ZA" u="sng" dirty="0" smtClean="0"/>
              <a:t>finish</a:t>
            </a:r>
            <a:r>
              <a:rPr lang="en-ZA" dirty="0" smtClean="0"/>
              <a:t> with this </a:t>
            </a:r>
            <a:r>
              <a:rPr lang="en-ZA" b="1" dirty="0" smtClean="0"/>
              <a:t>Starch Test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If there </a:t>
            </a:r>
            <a:r>
              <a:rPr lang="en-ZA" b="1" dirty="0" smtClean="0"/>
              <a:t>is</a:t>
            </a:r>
            <a:r>
              <a:rPr lang="en-ZA" dirty="0" smtClean="0"/>
              <a:t> starch in the leaf, this means that this leaf </a:t>
            </a:r>
            <a:r>
              <a:rPr lang="en-ZA" b="1" dirty="0" smtClean="0"/>
              <a:t>was</a:t>
            </a:r>
            <a:r>
              <a:rPr lang="en-ZA" dirty="0" smtClean="0"/>
              <a:t> photosynthesising, and storing some food.</a:t>
            </a:r>
          </a:p>
          <a:p>
            <a:pPr algn="ctr">
              <a:buNone/>
            </a:pPr>
            <a:r>
              <a:rPr lang="en-ZA" i="1" u="sng" dirty="0" smtClean="0"/>
              <a:t>The Leaf’s Procedure explains this</a:t>
            </a:r>
            <a:r>
              <a:rPr lang="en-ZA" i="1" dirty="0" smtClean="0"/>
              <a:t>: </a:t>
            </a:r>
          </a:p>
          <a:p>
            <a:pPr algn="just">
              <a:buNone/>
            </a:pPr>
            <a:r>
              <a:rPr lang="en-ZA" i="1" dirty="0" smtClean="0"/>
              <a:t>1. It makes glucose (food).</a:t>
            </a:r>
          </a:p>
          <a:p>
            <a:pPr marL="0" indent="0" algn="just">
              <a:buNone/>
            </a:pPr>
            <a:r>
              <a:rPr lang="en-ZA" i="1" dirty="0" smtClean="0"/>
              <a:t>2. It converts </a:t>
            </a:r>
            <a:r>
              <a:rPr lang="en-ZA" b="1" i="1" dirty="0" smtClean="0"/>
              <a:t>some</a:t>
            </a:r>
            <a:r>
              <a:rPr lang="en-ZA" i="1" dirty="0" smtClean="0"/>
              <a:t> glucose into starch, and </a:t>
            </a:r>
            <a:r>
              <a:rPr lang="en-ZA" b="1" i="1" dirty="0" smtClean="0"/>
              <a:t>stores</a:t>
            </a:r>
            <a:r>
              <a:rPr lang="en-ZA" i="1" dirty="0" smtClean="0"/>
              <a:t> it in the leaf (in case it needs any </a:t>
            </a:r>
            <a:r>
              <a:rPr lang="en-ZA" i="1" u="sng" dirty="0" smtClean="0"/>
              <a:t>extra</a:t>
            </a:r>
            <a:r>
              <a:rPr lang="en-ZA" i="1" dirty="0" smtClean="0"/>
              <a:t> energy).</a:t>
            </a:r>
          </a:p>
          <a:p>
            <a:pPr marL="0" indent="0" algn="just">
              <a:buNone/>
            </a:pPr>
            <a:r>
              <a:rPr lang="en-ZA" i="1" dirty="0" smtClean="0"/>
              <a:t>3. It sends the food made </a:t>
            </a:r>
            <a:r>
              <a:rPr lang="en-ZA" b="1" i="1" dirty="0" smtClean="0"/>
              <a:t>after this </a:t>
            </a:r>
            <a:r>
              <a:rPr lang="en-ZA" i="1" dirty="0" smtClean="0"/>
              <a:t>to the rest of </a:t>
            </a:r>
            <a:r>
              <a:rPr lang="en-ZA" i="1" smtClean="0"/>
              <a:t>the plant</a:t>
            </a:r>
            <a:r>
              <a:rPr lang="en-ZA" i="1" dirty="0" smtClean="0"/>
              <a:t>.</a:t>
            </a:r>
          </a:p>
          <a:p>
            <a:pPr algn="ctr">
              <a:buNone/>
            </a:pPr>
            <a:r>
              <a:rPr lang="en-ZA" b="1" u="sng" dirty="0" smtClean="0"/>
              <a:t>So</a:t>
            </a:r>
            <a:r>
              <a:rPr lang="en-ZA" dirty="0" smtClean="0"/>
              <a:t>: If you do the Starch Test and there is </a:t>
            </a:r>
            <a:r>
              <a:rPr lang="en-ZA" b="1" dirty="0" smtClean="0"/>
              <a:t>no</a:t>
            </a:r>
            <a:r>
              <a:rPr lang="en-ZA" dirty="0" smtClean="0"/>
              <a:t> starch in the leaf, then it was </a:t>
            </a:r>
            <a:r>
              <a:rPr lang="en-ZA" b="1" dirty="0" smtClean="0"/>
              <a:t>not</a:t>
            </a:r>
            <a:r>
              <a:rPr lang="en-ZA" dirty="0" smtClean="0"/>
              <a:t> photosynthesising, and therefore had to </a:t>
            </a:r>
            <a:r>
              <a:rPr lang="en-ZA" b="1" dirty="0" smtClean="0"/>
              <a:t>use</a:t>
            </a:r>
            <a:r>
              <a:rPr lang="en-ZA" dirty="0" smtClean="0"/>
              <a:t> its stored reserves.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024554"/>
            <a:ext cx="1752600" cy="86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25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l"/>
            <a:r>
              <a:rPr lang="en-ZA" b="1" u="sng" dirty="0" smtClean="0"/>
              <a:t>QUESTIONS Page 35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6"/>
            <a:ext cx="9144000" cy="571501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ZA" u="sng" dirty="0" smtClean="0"/>
              <a:t>Question 5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To see if Oxygen is released in </a:t>
            </a:r>
            <a:r>
              <a:rPr lang="en-ZA" dirty="0" err="1" smtClean="0"/>
              <a:t>PhotoSynthesis</a:t>
            </a:r>
            <a:r>
              <a:rPr lang="en-ZA" dirty="0" smtClean="0"/>
              <a:t>.		[2]</a:t>
            </a:r>
          </a:p>
          <a:p>
            <a:pPr marL="514350" indent="-514350" algn="just">
              <a:buAutoNum type="arabicPeriod"/>
            </a:pPr>
            <a:r>
              <a:rPr lang="en-ZA" smtClean="0"/>
              <a:t>1 to 2 </a:t>
            </a:r>
            <a:r>
              <a:rPr lang="en-ZA" dirty="0" smtClean="0"/>
              <a:t>bubbles per minute (at distance of 180 </a:t>
            </a:r>
            <a:r>
              <a:rPr lang="en-ZA" b="1" dirty="0" smtClean="0"/>
              <a:t>c</a:t>
            </a:r>
            <a:r>
              <a:rPr lang="en-ZA" dirty="0" smtClean="0"/>
              <a:t>m)</a:t>
            </a:r>
            <a:r>
              <a:rPr lang="en-ZA" smtClean="0"/>
              <a:t>	[</a:t>
            </a:r>
            <a:r>
              <a:rPr lang="en-ZA" dirty="0" smtClean="0"/>
              <a:t>1]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140 cm								[1]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Hold a glowing match in the gas. If it bursts into flames, this gas is Oxygen.							[4]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CO</a:t>
            </a:r>
            <a:r>
              <a:rPr lang="en-ZA" sz="2000" dirty="0" smtClean="0"/>
              <a:t>2</a:t>
            </a:r>
            <a:r>
              <a:rPr lang="en-ZA" dirty="0" smtClean="0"/>
              <a:t> concentration. Temperature.		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The further away the light, the fewer bubbles. The closer the light, the more bubbles. No increase when closer than 120 cm – plant is already working at maximum capacity.	[4]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How quickly Oxygen is released = how quickly photosynthesis is happening.					[2]</a:t>
            </a:r>
          </a:p>
          <a:p>
            <a:pPr marL="514350" indent="-514350" algn="just">
              <a:buAutoNum type="arabicPeriod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39279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en-ZA" u="sng" dirty="0" smtClean="0"/>
              <a:t>Question 6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To let it photosynthesise, make food, store starch.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Stop all its functions. Soften its tissue.	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Goes from green to colourless				[1]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Takes the chlorophyll out of the leaf.			[2]</a:t>
            </a:r>
          </a:p>
          <a:p>
            <a:pPr marL="0" indent="0" algn="just">
              <a:buNone/>
            </a:pPr>
            <a:r>
              <a:rPr lang="en-ZA" dirty="0" smtClean="0"/>
              <a:t>5. Do not heat it on a flame – easily flammable.		[2]</a:t>
            </a:r>
          </a:p>
          <a:p>
            <a:pPr marL="0" indent="0" algn="just">
              <a:buNone/>
            </a:pPr>
            <a:r>
              <a:rPr lang="en-ZA" dirty="0" smtClean="0"/>
              <a:t>6. Palisade </a:t>
            </a:r>
            <a:r>
              <a:rPr lang="en-ZA" dirty="0" err="1" smtClean="0"/>
              <a:t>MesoPhyll</a:t>
            </a:r>
            <a:r>
              <a:rPr lang="en-ZA" dirty="0" smtClean="0"/>
              <a:t>. Spongy </a:t>
            </a:r>
            <a:r>
              <a:rPr lang="en-ZA" dirty="0" err="1" smtClean="0"/>
              <a:t>MesoPhyll</a:t>
            </a:r>
            <a:r>
              <a:rPr lang="en-ZA" dirty="0" smtClean="0"/>
              <a:t>. </a:t>
            </a:r>
            <a:r>
              <a:rPr lang="en-ZA" dirty="0" err="1" smtClean="0"/>
              <a:t>Stomatal</a:t>
            </a:r>
            <a:r>
              <a:rPr lang="en-ZA" dirty="0" smtClean="0"/>
              <a:t>    	(Guard) cells.			[3]</a:t>
            </a:r>
          </a:p>
          <a:p>
            <a:pPr marL="0" indent="0" algn="just">
              <a:buNone/>
            </a:pPr>
            <a:r>
              <a:rPr lang="en-ZA" dirty="0" smtClean="0"/>
              <a:t>7. Black					[1]</a:t>
            </a:r>
          </a:p>
          <a:p>
            <a:pPr marL="0" indent="0" algn="just">
              <a:buNone/>
            </a:pPr>
            <a:r>
              <a:rPr lang="en-ZA" dirty="0" smtClean="0"/>
              <a:t>8. Starch is present in the leaf.	[2]</a:t>
            </a:r>
          </a:p>
          <a:p>
            <a:endParaRPr lang="en-Z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864107"/>
            <a:ext cx="3059832" cy="199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04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020272" cy="6858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ZA" u="sng" dirty="0" smtClean="0"/>
              <a:t>Question 7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Let it use up all its food reserves so there is no starch in the leaf.		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Put it in a dark cupboard for 48 hours.</a:t>
            </a:r>
            <a:r>
              <a:rPr lang="en-ZA" dirty="0"/>
              <a:t>	</a:t>
            </a:r>
            <a:r>
              <a:rPr lang="en-ZA" dirty="0" smtClean="0"/>
              <a:t>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Areas exposed to light were positive for starch – those in the dark could not make food to produce starch.			[4]</a:t>
            </a:r>
          </a:p>
          <a:p>
            <a:pPr marL="514350" indent="-514350" algn="just">
              <a:buAutoNum type="arabicPeriod"/>
            </a:pPr>
            <a:r>
              <a:rPr lang="en-ZA" dirty="0" err="1" smtClean="0"/>
              <a:t>SunLight</a:t>
            </a:r>
            <a:r>
              <a:rPr lang="en-ZA" dirty="0" smtClean="0"/>
              <a:t> is essential for the process of </a:t>
            </a:r>
            <a:r>
              <a:rPr lang="en-ZA" dirty="0" err="1" smtClean="0"/>
              <a:t>PhotoSynthesis</a:t>
            </a:r>
            <a:r>
              <a:rPr lang="en-ZA" dirty="0" smtClean="0"/>
              <a:t>.			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To remove all the starch so you can see where subsequent photosynthesis takes place.				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It was not properly de-starched – there was still starch stored across the whole leaf.	[2]</a:t>
            </a:r>
          </a:p>
        </p:txBody>
      </p:sp>
    </p:spTree>
    <p:extLst>
      <p:ext uri="{BB962C8B-B14F-4D97-AF65-F5344CB8AC3E}">
        <p14:creationId xmlns:p14="http://schemas.microsoft.com/office/powerpoint/2010/main" xmlns="" val="20832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ZA" u="sng" dirty="0" smtClean="0"/>
              <a:t>Question 8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Because its green areas have chlorophyll and its white areas do not.						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Green areas tested positive for starch. Clear areas tested negative.								[2]</a:t>
            </a:r>
          </a:p>
          <a:p>
            <a:pPr marL="514350" indent="-514350" algn="just">
              <a:buAutoNum type="arabicPeriod"/>
            </a:pPr>
            <a:r>
              <a:rPr lang="en-ZA" u="sng" dirty="0" smtClean="0"/>
              <a:t>Experiment</a:t>
            </a:r>
            <a:r>
              <a:rPr lang="en-ZA" dirty="0" smtClean="0"/>
              <a:t>: Green. </a:t>
            </a:r>
            <a:r>
              <a:rPr lang="en-ZA" u="sng" dirty="0" smtClean="0"/>
              <a:t>Control</a:t>
            </a:r>
            <a:r>
              <a:rPr lang="en-ZA" dirty="0" smtClean="0"/>
              <a:t>: Clear.				[2]</a:t>
            </a:r>
          </a:p>
          <a:p>
            <a:pPr marL="514350" indent="-514350" algn="just">
              <a:buAutoNum type="arabicPeriod"/>
            </a:pPr>
            <a:r>
              <a:rPr lang="en-ZA" dirty="0" err="1" smtClean="0"/>
              <a:t>ChloroPhyll</a:t>
            </a:r>
            <a:r>
              <a:rPr lang="en-ZA" dirty="0" smtClean="0"/>
              <a:t> is essential for </a:t>
            </a:r>
            <a:r>
              <a:rPr lang="en-ZA" dirty="0" err="1" smtClean="0"/>
              <a:t>PhotoSynthesis</a:t>
            </a:r>
            <a:r>
              <a:rPr lang="en-ZA" dirty="0" smtClean="0"/>
              <a:t>.		[2]</a:t>
            </a:r>
          </a:p>
          <a:p>
            <a:pPr marL="514350" indent="-514350" algn="just">
              <a:buNone/>
            </a:pPr>
            <a:r>
              <a:rPr lang="en-ZA" u="sng" dirty="0" smtClean="0"/>
              <a:t>Question 9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To see if CO</a:t>
            </a:r>
            <a:r>
              <a:rPr lang="en-ZA" sz="2000" dirty="0" smtClean="0"/>
              <a:t>2</a:t>
            </a:r>
            <a:r>
              <a:rPr lang="en-ZA" dirty="0" smtClean="0"/>
              <a:t> is needed for </a:t>
            </a:r>
            <a:r>
              <a:rPr lang="en-ZA" dirty="0" err="1" smtClean="0"/>
              <a:t>PhotoSynthesis</a:t>
            </a:r>
            <a:r>
              <a:rPr lang="en-ZA" dirty="0" smtClean="0"/>
              <a:t>.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Soda lime. Caustic soda.			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To seal it and control the amount of CO</a:t>
            </a:r>
            <a:r>
              <a:rPr lang="en-ZA" sz="2000" dirty="0" smtClean="0"/>
              <a:t>2</a:t>
            </a:r>
            <a:r>
              <a:rPr lang="en-ZA" dirty="0" smtClean="0"/>
              <a:t> in it.	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To allow </a:t>
            </a:r>
            <a:r>
              <a:rPr lang="en-ZA" dirty="0" err="1" smtClean="0"/>
              <a:t>PhotoSynthesis</a:t>
            </a:r>
            <a:r>
              <a:rPr lang="en-ZA" dirty="0" smtClean="0"/>
              <a:t> to occur.	[2]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Yellow					[1]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Black					[1]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CO</a:t>
            </a:r>
            <a:r>
              <a:rPr lang="en-ZA" sz="2200" dirty="0" smtClean="0"/>
              <a:t>2</a:t>
            </a:r>
            <a:r>
              <a:rPr lang="en-ZA" dirty="0" smtClean="0"/>
              <a:t> is needed in </a:t>
            </a:r>
            <a:r>
              <a:rPr lang="en-ZA" dirty="0" err="1" smtClean="0"/>
              <a:t>PhotoSynthesis</a:t>
            </a:r>
            <a:r>
              <a:rPr lang="en-ZA" dirty="0" smtClean="0"/>
              <a:t>.	[1]</a:t>
            </a:r>
            <a:endParaRPr lang="en-Z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897963"/>
            <a:ext cx="2987824" cy="196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9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6372200" cy="64770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ZA" u="sng" dirty="0" smtClean="0"/>
              <a:t>Question 10</a:t>
            </a:r>
          </a:p>
          <a:p>
            <a:pPr algn="just">
              <a:buNone/>
            </a:pPr>
            <a:endParaRPr lang="en-ZA" u="sng" dirty="0" smtClean="0"/>
          </a:p>
          <a:p>
            <a:pPr marL="514350" indent="-514350" algn="just">
              <a:buAutoNum type="arabicPeriod"/>
            </a:pPr>
            <a:r>
              <a:rPr lang="en-ZA" dirty="0" smtClean="0"/>
              <a:t>To show effects of different light intensities on rate of </a:t>
            </a:r>
            <a:r>
              <a:rPr lang="en-ZA" dirty="0" err="1" smtClean="0"/>
              <a:t>PhotoSynthesis</a:t>
            </a:r>
            <a:r>
              <a:rPr lang="en-ZA" dirty="0" smtClean="0"/>
              <a:t> in different concentrations of CO</a:t>
            </a:r>
            <a:r>
              <a:rPr lang="en-ZA" sz="2000" dirty="0" smtClean="0"/>
              <a:t>2</a:t>
            </a:r>
            <a:r>
              <a:rPr lang="en-ZA" dirty="0" smtClean="0"/>
              <a:t>.			[2]</a:t>
            </a:r>
          </a:p>
          <a:p>
            <a:pPr marL="514350" indent="-514350" algn="just">
              <a:buNone/>
            </a:pPr>
            <a:r>
              <a:rPr lang="en-ZA" dirty="0" smtClean="0"/>
              <a:t>2.</a:t>
            </a:r>
            <a:r>
              <a:rPr lang="en-ZA" i="1" dirty="0" smtClean="0"/>
              <a:t>	</a:t>
            </a:r>
            <a:r>
              <a:rPr lang="en-ZA" i="1" u="sng" dirty="0" smtClean="0"/>
              <a:t>[1] for each of</a:t>
            </a:r>
            <a:r>
              <a:rPr lang="en-ZA" i="1" dirty="0" smtClean="0"/>
              <a:t>: Heading (X &amp; Y). X=Light Intensity. Y=Rate of </a:t>
            </a:r>
            <a:r>
              <a:rPr lang="en-ZA" i="1" dirty="0" err="1" smtClean="0"/>
              <a:t>PhotoSynthesis</a:t>
            </a:r>
            <a:r>
              <a:rPr lang="en-ZA" i="1" dirty="0" smtClean="0"/>
              <a:t>. Regular spacing of units on X. Regular spacing of units on Y. Line graph.</a:t>
            </a:r>
            <a:r>
              <a:rPr lang="en-ZA" dirty="0" smtClean="0"/>
              <a:t>		  	[6]</a:t>
            </a:r>
          </a:p>
          <a:p>
            <a:pPr marL="514350" indent="-514350" algn="just">
              <a:buNone/>
            </a:pPr>
            <a:r>
              <a:rPr lang="en-ZA" dirty="0" smtClean="0"/>
              <a:t>	 </a:t>
            </a:r>
            <a:r>
              <a:rPr lang="en-ZA" i="1" u="sng" dirty="0" smtClean="0"/>
              <a:t>[2] for</a:t>
            </a:r>
            <a:r>
              <a:rPr lang="en-ZA" i="1" dirty="0" smtClean="0"/>
              <a:t>: Shape of one graph. Shape of other graph.					</a:t>
            </a:r>
            <a:r>
              <a:rPr lang="en-ZA" dirty="0" smtClean="0"/>
              <a:t>[4]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i="1" u="sng" dirty="0" smtClean="0"/>
              <a:t>[1] for</a:t>
            </a:r>
            <a:r>
              <a:rPr lang="en-US" dirty="0" smtClean="0"/>
              <a:t>: CO</a:t>
            </a:r>
            <a:r>
              <a:rPr lang="en-US" sz="2600" dirty="0" smtClean="0"/>
              <a:t>2</a:t>
            </a:r>
            <a:r>
              <a:rPr lang="en-US" dirty="0" smtClean="0"/>
              <a:t> concentration of each.	[2]</a:t>
            </a:r>
            <a:endParaRPr lang="en-ZA" dirty="0" smtClean="0"/>
          </a:p>
          <a:p>
            <a:pPr marL="514350" indent="-514350" algn="just">
              <a:buNone/>
            </a:pPr>
            <a:r>
              <a:rPr lang="en-ZA" dirty="0" smtClean="0"/>
              <a:t>3.	Light intensity. Carbon Dioxide.	  	[2]</a:t>
            </a:r>
          </a:p>
          <a:p>
            <a:pPr marL="514350" indent="-514350" algn="just">
              <a:buNone/>
            </a:pPr>
            <a:r>
              <a:rPr lang="en-ZA" dirty="0" smtClean="0"/>
              <a:t>4.	Higher concentrations of CO</a:t>
            </a:r>
            <a:r>
              <a:rPr lang="en-ZA" sz="2000" dirty="0" smtClean="0"/>
              <a:t>2</a:t>
            </a:r>
            <a:r>
              <a:rPr lang="en-ZA" dirty="0" smtClean="0"/>
              <a:t> result in quicker photosynthesis.			[2]</a:t>
            </a:r>
          </a:p>
          <a:p>
            <a:pPr marL="514350" indent="-514350" algn="just">
              <a:buNone/>
            </a:pPr>
            <a:r>
              <a:rPr lang="en-ZA" dirty="0" smtClean="0"/>
              <a:t>	Maximum photosynthesis occurs in the plant with 5 units of light intensity.	[2]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887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EXPERIMENTS</vt:lpstr>
      <vt:lpstr>WHY DO WE DO THE STARCH TEST?</vt:lpstr>
      <vt:lpstr>QUESTIONS Page 35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</dc:title>
  <dc:creator>Anton Theron</dc:creator>
  <cp:lastModifiedBy>Amanda</cp:lastModifiedBy>
  <cp:revision>4</cp:revision>
  <dcterms:created xsi:type="dcterms:W3CDTF">2006-08-16T00:00:00Z</dcterms:created>
  <dcterms:modified xsi:type="dcterms:W3CDTF">2020-06-08T14:10:36Z</dcterms:modified>
</cp:coreProperties>
</file>